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87" r:id="rId14"/>
    <p:sldId id="268" r:id="rId15"/>
    <p:sldId id="267" r:id="rId16"/>
    <p:sldId id="275" r:id="rId17"/>
    <p:sldId id="270" r:id="rId18"/>
    <p:sldId id="273" r:id="rId19"/>
    <p:sldId id="272" r:id="rId20"/>
    <p:sldId id="274" r:id="rId21"/>
    <p:sldId id="277" r:id="rId22"/>
    <p:sldId id="276" r:id="rId23"/>
    <p:sldId id="278" r:id="rId24"/>
    <p:sldId id="290" r:id="rId25"/>
    <p:sldId id="279" r:id="rId26"/>
    <p:sldId id="280" r:id="rId27"/>
    <p:sldId id="283" r:id="rId28"/>
    <p:sldId id="281" r:id="rId29"/>
    <p:sldId id="282" r:id="rId30"/>
    <p:sldId id="284" r:id="rId31"/>
    <p:sldId id="292" r:id="rId32"/>
    <p:sldId id="294" r:id="rId33"/>
    <p:sldId id="293" r:id="rId34"/>
    <p:sldId id="291" r:id="rId35"/>
    <p:sldId id="285" r:id="rId36"/>
    <p:sldId id="288" r:id="rId37"/>
    <p:sldId id="289" r:id="rId38"/>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7" autoAdjust="0"/>
    <p:restoredTop sz="88847" autoAdjust="0"/>
  </p:normalViewPr>
  <p:slideViewPr>
    <p:cSldViewPr snapToGrid="0" snapToObjects="1">
      <p:cViewPr varScale="1">
        <p:scale>
          <a:sx n="89" d="100"/>
          <a:sy n="89" d="100"/>
        </p:scale>
        <p:origin x="-1448"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emf"/><Relationship Id="rId5"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2498909"/>
            <a:ext cx="7947446" cy="1480273"/>
          </a:xfrm>
        </p:spPr>
        <p:txBody>
          <a:bodyPr>
            <a:normAutofit/>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4321380" y="2076945"/>
            <a:ext cx="949749" cy="646331"/>
          </a:xfrm>
          <a:prstGeom prst="rect">
            <a:avLst/>
          </a:prstGeom>
          <a:noFill/>
        </p:spPr>
        <p:txBody>
          <a:bodyPr wrap="none" rtlCol="0">
            <a:spAutoFit/>
          </a:bodyPr>
          <a:lstStyle/>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2" y="236283"/>
            <a:ext cx="1837935" cy="513990"/>
          </a:xfrm>
          <a:prstGeom prst="rect">
            <a:avLst/>
          </a:prstGeom>
        </p:spPr>
      </p:pic>
      <p:sp>
        <p:nvSpPr>
          <p:cNvPr id="5" name="Tekstvak 4"/>
          <p:cNvSpPr txBox="1"/>
          <p:nvPr/>
        </p:nvSpPr>
        <p:spPr>
          <a:xfrm>
            <a:off x="145861" y="927480"/>
            <a:ext cx="2347518" cy="738664"/>
          </a:xfrm>
          <a:prstGeom prst="rect">
            <a:avLst/>
          </a:prstGeom>
          <a:noFill/>
        </p:spPr>
        <p:txBody>
          <a:bodyPr wrap="none" rtlCol="0">
            <a:spAutoFit/>
          </a:bodyPr>
          <a:lstStyle/>
          <a:p>
            <a:pPr algn="ctr"/>
            <a:r>
              <a:rPr lang="en-US" sz="1400" b="1" dirty="0"/>
              <a:t>Course: </a:t>
            </a:r>
            <a:r>
              <a:rPr lang="en-US" sz="1400" dirty="0"/>
              <a:t>Information Retrieval </a:t>
            </a:r>
          </a:p>
          <a:p>
            <a:pPr algn="ctr"/>
            <a:r>
              <a:rPr lang="en-US" sz="1400" b="1" dirty="0"/>
              <a:t>Lecturer: </a:t>
            </a:r>
            <a:r>
              <a:rPr lang="en-US" sz="1400" dirty="0"/>
              <a:t>Alessandro </a:t>
            </a:r>
            <a:r>
              <a:rPr lang="en-US" sz="1400" dirty="0" err="1"/>
              <a:t>Bozzon</a:t>
            </a:r>
            <a:r>
              <a:rPr lang="en-US" sz="1400" dirty="0"/>
              <a:t> </a:t>
            </a:r>
          </a:p>
          <a:p>
            <a:pPr algn="ctr"/>
            <a:r>
              <a:rPr lang="en-US" sz="1400" b="1" dirty="0"/>
              <a:t>Date: </a:t>
            </a:r>
            <a:r>
              <a:rPr lang="en-US" sz="1400" dirty="0"/>
              <a:t>April 7, </a:t>
            </a:r>
            <a:r>
              <a:rPr lang="en-US" sz="1400" dirty="0" smtClean="0"/>
              <a:t>2015</a:t>
            </a:r>
            <a:endParaRPr lang="en-US" sz="1400" dirty="0"/>
          </a:p>
        </p:txBody>
      </p:sp>
      <p:sp>
        <p:nvSpPr>
          <p:cNvPr id="7" name="Tekstvak 6"/>
          <p:cNvSpPr txBox="1"/>
          <p:nvPr/>
        </p:nvSpPr>
        <p:spPr>
          <a:xfrm>
            <a:off x="2272257" y="4223018"/>
            <a:ext cx="5103380" cy="338554"/>
          </a:xfrm>
          <a:prstGeom prst="rect">
            <a:avLst/>
          </a:prstGeom>
          <a:noFill/>
        </p:spPr>
        <p:txBody>
          <a:bodyPr wrap="none" rtlCol="0">
            <a:spAutoFit/>
          </a:bodyPr>
          <a:lstStyle/>
          <a:p>
            <a:r>
              <a:rPr lang="en-US" sz="1600" i="1" dirty="0" smtClean="0"/>
              <a:t>“</a:t>
            </a:r>
            <a:r>
              <a:rPr lang="en-US" sz="1600" b="1" i="1" dirty="0" smtClean="0"/>
              <a:t>S</a:t>
            </a:r>
            <a:r>
              <a:rPr lang="en-US" sz="1600" i="1" dirty="0" smtClean="0"/>
              <a:t>ophisticated </a:t>
            </a:r>
            <a:r>
              <a:rPr lang="en-US" sz="1600" b="1" i="1" dirty="0" smtClean="0"/>
              <a:t>K</a:t>
            </a:r>
            <a:r>
              <a:rPr lang="en-US" sz="1600" i="1" dirty="0" smtClean="0"/>
              <a:t>eyword </a:t>
            </a:r>
            <a:r>
              <a:rPr lang="en-US" sz="1600" b="1" i="1" dirty="0" smtClean="0"/>
              <a:t>I</a:t>
            </a:r>
            <a:r>
              <a:rPr lang="en-US" sz="1600" i="1" dirty="0" smtClean="0"/>
              <a:t>ntelligent </a:t>
            </a:r>
            <a:r>
              <a:rPr lang="en-US" sz="1600" b="1" i="1" dirty="0" smtClean="0"/>
              <a:t>I</a:t>
            </a:r>
            <a:r>
              <a:rPr lang="en-US" sz="1600" i="1" dirty="0" smtClean="0"/>
              <a:t>nformation </a:t>
            </a:r>
            <a:r>
              <a:rPr lang="en-US" sz="1600" b="1" i="1" dirty="0" smtClean="0"/>
              <a:t>R</a:t>
            </a:r>
            <a:r>
              <a:rPr lang="en-US" sz="1600" i="1" dirty="0" smtClean="0"/>
              <a:t>etrieval”</a:t>
            </a:r>
            <a:endParaRPr lang="en-US" sz="1600" i="1" dirty="0"/>
          </a:p>
        </p:txBody>
      </p:sp>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2153535302"/>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Testing</a:t>
            </a:r>
          </a:p>
        </p:txBody>
      </p:sp>
      <p:sp>
        <p:nvSpPr>
          <p:cNvPr id="10" name="Tekstvak 9"/>
          <p:cNvSpPr txBox="1"/>
          <p:nvPr/>
        </p:nvSpPr>
        <p:spPr>
          <a:xfrm>
            <a:off x="6678722" y="4837163"/>
            <a:ext cx="1512704" cy="923330"/>
          </a:xfrm>
          <a:prstGeom prst="rect">
            <a:avLst/>
          </a:prstGeom>
          <a:noFill/>
        </p:spPr>
        <p:txBody>
          <a:bodyPr wrap="square" rtlCol="0">
            <a:spAutoFit/>
          </a:bodyPr>
          <a:lstStyle/>
          <a:p>
            <a:pPr marL="285750" indent="-285750">
              <a:buFontTx/>
              <a:buChar char="•"/>
            </a:pPr>
            <a:r>
              <a:rPr lang="en-US" dirty="0" smtClean="0"/>
              <a:t>Presenting</a:t>
            </a:r>
            <a:endParaRPr lang="en-US" dirty="0"/>
          </a:p>
          <a:p>
            <a:pPr marL="285750" indent="-285750">
              <a:buFontTx/>
              <a:buChar char="•"/>
            </a:pPr>
            <a:r>
              <a:rPr lang="en-US" dirty="0" smtClean="0"/>
              <a:t>Demo</a:t>
            </a:r>
          </a:p>
          <a:p>
            <a:pPr marL="285750" indent="-285750">
              <a:buFontTx/>
              <a:buChar char="•"/>
            </a:pPr>
            <a:r>
              <a:rPr lang="en-US" b="1" dirty="0" smtClean="0"/>
              <a:t>Sell it!</a:t>
            </a:r>
            <a:endParaRPr lang="en-US" b="1" dirty="0"/>
          </a:p>
        </p:txBody>
      </p:sp>
      <p:pic>
        <p:nvPicPr>
          <p:cNvPr id="11" name="Afbeelding 10" descr="github-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0003" y="181176"/>
            <a:ext cx="1654541" cy="1103027"/>
          </a:xfrm>
          <a:prstGeom prst="rect">
            <a:avLst/>
          </a:prstGeom>
        </p:spPr>
      </p:pic>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FontTx/>
              <a:buAutoNum type="arabicPeriod"/>
            </a:pPr>
            <a:r>
              <a:rPr lang="en-US" sz="2000" b="1" dirty="0" smtClean="0"/>
              <a:t>Scrape </a:t>
            </a:r>
            <a:r>
              <a:rPr lang="en-US" sz="2000" dirty="0"/>
              <a:t>news articles</a:t>
            </a:r>
          </a:p>
          <a:p>
            <a:pPr marL="457200" indent="-457200">
              <a:buAutoNum type="arabicPeriod"/>
            </a:pPr>
            <a:endParaRPr lang="en-US" sz="2000" dirty="0" smtClean="0"/>
          </a:p>
          <a:p>
            <a:pPr marL="457200" indent="-457200">
              <a:buAutoNum type="arabicPeriod"/>
            </a:pPr>
            <a:r>
              <a:rPr lang="en-US" sz="2000" b="1" dirty="0"/>
              <a:t>Request </a:t>
            </a:r>
            <a:r>
              <a:rPr lang="en-US" sz="2000" dirty="0" smtClean="0"/>
              <a:t>explanation</a:t>
            </a:r>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cxnSp>
        <p:nvCxnSpPr>
          <p:cNvPr id="3" name="Rechte verbindingslijn 2"/>
          <p:cNvCxnSpPr/>
          <p:nvPr/>
        </p:nvCxnSpPr>
        <p:spPr>
          <a:xfrm>
            <a:off x="565217" y="1711912"/>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1</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smtClean="0"/>
              <a:t>2.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48"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7" name="Afbeelding 6" descr="APS.pdf"/>
          <p:cNvPicPr>
            <a:picLocks noChangeAspect="1"/>
          </p:cNvPicPr>
          <p:nvPr/>
        </p:nvPicPr>
        <p:blipFill rotWithShape="1">
          <a:blip r:embed="rId5">
            <a:extLst>
              <a:ext uri="{28A0092B-C50C-407E-A947-70E740481C1C}">
                <a14:useLocalDpi xmlns:a14="http://schemas.microsoft.com/office/drawing/2010/main" val="0"/>
              </a:ext>
            </a:extLst>
          </a:blip>
          <a:srcRect l="7018" t="8217" r="49739" b="87775"/>
          <a:stretch/>
        </p:blipFill>
        <p:spPr>
          <a:xfrm>
            <a:off x="706835" y="1946609"/>
            <a:ext cx="7942470" cy="952596"/>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pic>
        <p:nvPicPr>
          <p:cNvPr id="22" name="Afbeelding 21" descr="APS.pdf"/>
          <p:cNvPicPr>
            <a:picLocks noChangeAspect="1"/>
          </p:cNvPicPr>
          <p:nvPr/>
        </p:nvPicPr>
        <p:blipFill rotWithShape="1">
          <a:blip r:embed="rId3">
            <a:extLst>
              <a:ext uri="{28A0092B-C50C-407E-A947-70E740481C1C}">
                <a14:useLocalDpi xmlns:a14="http://schemas.microsoft.com/office/drawing/2010/main" val="0"/>
              </a:ext>
            </a:extLst>
          </a:blip>
          <a:srcRect l="31216" t="8217" r="49739" b="87594"/>
          <a:stretch/>
        </p:blipFill>
        <p:spPr>
          <a:xfrm>
            <a:off x="5513955" y="5914576"/>
            <a:ext cx="2334972" cy="664670"/>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cxnSp>
        <p:nvCxnSpPr>
          <p:cNvPr id="36" name="Rechte verbindingslijn 35"/>
          <p:cNvCxnSpPr/>
          <p:nvPr/>
        </p:nvCxnSpPr>
        <p:spPr>
          <a:xfrm>
            <a:off x="4586827" y="6608523"/>
            <a:ext cx="2214743"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4988" t="8188" r="52083" b="87304"/>
          <a:stretch/>
        </p:blipFill>
        <p:spPr>
          <a:xfrm>
            <a:off x="6943542" y="5920549"/>
            <a:ext cx="327677" cy="652685"/>
          </a:xfrm>
          <a:prstGeom prst="rect">
            <a:avLst/>
          </a:prstGeom>
        </p:spPr>
      </p:pic>
      <p:pic>
        <p:nvPicPr>
          <p:cNvPr id="27" name="Afbeelding 26" descr="APS.pdf"/>
          <p:cNvPicPr>
            <a:picLocks noChangeAspect="1"/>
          </p:cNvPicPr>
          <p:nvPr/>
        </p:nvPicPr>
        <p:blipFill rotWithShape="1">
          <a:blip r:embed="rId3">
            <a:extLst>
              <a:ext uri="{28A0092B-C50C-407E-A947-70E740481C1C}">
                <a14:useLocalDpi xmlns:a14="http://schemas.microsoft.com/office/drawing/2010/main" val="0"/>
              </a:ext>
            </a:extLst>
          </a:blip>
          <a:srcRect l="33644" t="8217" r="53242" b="87003"/>
          <a:stretch/>
        </p:blipFill>
        <p:spPr>
          <a:xfrm>
            <a:off x="4494934" y="5721973"/>
            <a:ext cx="2408671" cy="1136027"/>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73"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7" name="Afbeelding 6" descr="APS.pdf"/>
          <p:cNvPicPr>
            <a:picLocks noChangeAspect="1"/>
          </p:cNvPicPr>
          <p:nvPr/>
        </p:nvPicPr>
        <p:blipFill rotWithShape="1">
          <a:blip r:embed="rId5">
            <a:extLst>
              <a:ext uri="{28A0092B-C50C-407E-A947-70E740481C1C}">
                <a14:useLocalDpi xmlns:a14="http://schemas.microsoft.com/office/drawing/2010/main" val="0"/>
              </a:ext>
            </a:extLst>
          </a:blip>
          <a:srcRect l="7018" t="8217" r="49739" b="77204"/>
          <a:stretch/>
        </p:blipFill>
        <p:spPr>
          <a:xfrm>
            <a:off x="706835" y="1946609"/>
            <a:ext cx="7942470" cy="3465240"/>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1439142"/>
            <a:ext cx="5022679"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newspaper</a:t>
            </a:r>
            <a:r>
              <a:rPr lang="en-US" sz="2800" dirty="0" smtClean="0">
                <a:solidFill>
                  <a:schemeClr val="tx2"/>
                </a:solidFill>
              </a:rPr>
              <a:t> use it?!</a:t>
            </a:r>
            <a:endParaRPr lang="en-US" sz="2800" dirty="0">
              <a:solidFill>
                <a:schemeClr val="tx2"/>
              </a:solidFill>
            </a:endParaRPr>
          </a:p>
        </p:txBody>
      </p:sp>
      <p:sp>
        <p:nvSpPr>
          <p:cNvPr id="14" name="Tekstvak 13"/>
          <p:cNvSpPr txBox="1"/>
          <p:nvPr/>
        </p:nvSpPr>
        <p:spPr>
          <a:xfrm>
            <a:off x="5671020" y="254242"/>
            <a:ext cx="3244312" cy="523220"/>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p:txBody>
      </p:sp>
      <p:sp>
        <p:nvSpPr>
          <p:cNvPr id="2" name="Tekstvak 1"/>
          <p:cNvSpPr txBox="1"/>
          <p:nvPr/>
        </p:nvSpPr>
        <p:spPr>
          <a:xfrm>
            <a:off x="970413" y="2098612"/>
            <a:ext cx="4352474" cy="923330"/>
          </a:xfrm>
          <a:prstGeom prst="rect">
            <a:avLst/>
          </a:prstGeom>
          <a:noFill/>
        </p:spPr>
        <p:txBody>
          <a:bodyPr wrap="none" rtlCol="0">
            <a:spAutoFit/>
          </a:bodyPr>
          <a:lstStyle/>
          <a:p>
            <a:pPr marL="285750" indent="-285750">
              <a:buFontTx/>
              <a:buChar char="•"/>
            </a:pPr>
            <a:r>
              <a:rPr lang="en-US" b="1" dirty="0" smtClean="0"/>
              <a:t>Broaden</a:t>
            </a:r>
            <a:r>
              <a:rPr lang="en-US" dirty="0" smtClean="0"/>
              <a:t> the audience of your newspaper</a:t>
            </a:r>
          </a:p>
          <a:p>
            <a:pPr marL="285750" indent="-285750">
              <a:buFontTx/>
              <a:buChar char="•"/>
            </a:pPr>
            <a:r>
              <a:rPr lang="en-US" b="1" dirty="0" smtClean="0"/>
              <a:t>Extend</a:t>
            </a:r>
            <a:r>
              <a:rPr lang="en-US" dirty="0" smtClean="0"/>
              <a:t> visiting times</a:t>
            </a:r>
          </a:p>
          <a:p>
            <a:pPr marL="285750" indent="-285750">
              <a:buFontTx/>
              <a:buChar char="•"/>
            </a:pPr>
            <a:r>
              <a:rPr lang="en-US" b="1" dirty="0" smtClean="0"/>
              <a:t>Expand </a:t>
            </a:r>
            <a:r>
              <a:rPr lang="en-US" dirty="0" smtClean="0"/>
              <a:t>number of visitors</a:t>
            </a:r>
            <a:endParaRPr lang="en-US" dirty="0"/>
          </a:p>
        </p:txBody>
      </p:sp>
      <p:sp>
        <p:nvSpPr>
          <p:cNvPr id="15" name="Tekstvak 14"/>
          <p:cNvSpPr txBox="1"/>
          <p:nvPr/>
        </p:nvSpPr>
        <p:spPr>
          <a:xfrm>
            <a:off x="607178" y="3969682"/>
            <a:ext cx="4373438"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reader</a:t>
            </a:r>
            <a:r>
              <a:rPr lang="en-US" sz="2800" dirty="0" smtClean="0">
                <a:solidFill>
                  <a:schemeClr val="tx2"/>
                </a:solidFill>
              </a:rPr>
              <a:t> use it?!</a:t>
            </a:r>
            <a:endParaRPr lang="en-US" sz="2800" dirty="0">
              <a:solidFill>
                <a:schemeClr val="tx2"/>
              </a:solidFill>
            </a:endParaRPr>
          </a:p>
        </p:txBody>
      </p:sp>
      <p:sp>
        <p:nvSpPr>
          <p:cNvPr id="16" name="Tekstvak 15"/>
          <p:cNvSpPr txBox="1"/>
          <p:nvPr/>
        </p:nvSpPr>
        <p:spPr>
          <a:xfrm>
            <a:off x="1122813" y="4629152"/>
            <a:ext cx="3826689" cy="923330"/>
          </a:xfrm>
          <a:prstGeom prst="rect">
            <a:avLst/>
          </a:prstGeom>
          <a:noFill/>
        </p:spPr>
        <p:txBody>
          <a:bodyPr wrap="none" rtlCol="0">
            <a:spAutoFit/>
          </a:bodyPr>
          <a:lstStyle/>
          <a:p>
            <a:pPr marL="285750" indent="-285750">
              <a:buFontTx/>
              <a:buChar char="•"/>
            </a:pPr>
            <a:r>
              <a:rPr lang="en-US" dirty="0" smtClean="0"/>
              <a:t>More </a:t>
            </a:r>
            <a:r>
              <a:rPr lang="en-US" b="1" dirty="0" smtClean="0"/>
              <a:t>accessible</a:t>
            </a:r>
            <a:r>
              <a:rPr lang="en-US" dirty="0" smtClean="0"/>
              <a:t> news articles</a:t>
            </a:r>
          </a:p>
          <a:p>
            <a:pPr marL="285750" indent="-285750">
              <a:buFontTx/>
              <a:buChar char="•"/>
            </a:pPr>
            <a:r>
              <a:rPr lang="en-US" dirty="0" smtClean="0"/>
              <a:t>More </a:t>
            </a:r>
            <a:r>
              <a:rPr lang="en-US" b="1" dirty="0" smtClean="0"/>
              <a:t>background </a:t>
            </a:r>
            <a:r>
              <a:rPr lang="en-US" dirty="0" smtClean="0"/>
              <a:t>information</a:t>
            </a:r>
          </a:p>
          <a:p>
            <a:pPr marL="285750" indent="-285750">
              <a:buFontTx/>
              <a:buChar char="•"/>
            </a:pPr>
            <a:r>
              <a:rPr lang="en-US" dirty="0" smtClean="0"/>
              <a:t>Reading </a:t>
            </a:r>
            <a:r>
              <a:rPr lang="en-US" b="1" dirty="0" smtClean="0"/>
              <a:t>pay-walled articles </a:t>
            </a:r>
            <a:r>
              <a:rPr lang="en-US" dirty="0" smtClean="0"/>
              <a:t>for free</a:t>
            </a:r>
          </a:p>
        </p:txBody>
      </p:sp>
      <p:sp>
        <p:nvSpPr>
          <p:cNvPr id="17" name="Tekstvak 16"/>
          <p:cNvSpPr txBox="1"/>
          <p:nvPr/>
        </p:nvSpPr>
        <p:spPr>
          <a:xfrm>
            <a:off x="300208" y="254242"/>
            <a:ext cx="2124149" cy="523220"/>
          </a:xfrm>
          <a:prstGeom prst="rect">
            <a:avLst/>
          </a:prstGeom>
          <a:noFill/>
        </p:spPr>
        <p:txBody>
          <a:bodyPr wrap="none" rtlCol="0">
            <a:spAutoFit/>
          </a:bodyPr>
          <a:lstStyle/>
          <a:p>
            <a:r>
              <a:rPr lang="en-US" sz="2800" dirty="0" smtClean="0">
                <a:solidFill>
                  <a:schemeClr val="tx2"/>
                </a:solidFill>
              </a:rPr>
              <a:t>Selling points</a:t>
            </a:r>
            <a:endParaRPr lang="en-US" sz="2800" dirty="0">
              <a:solidFill>
                <a:schemeClr val="tx2"/>
              </a:solidFill>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454778" y="297845"/>
            <a:ext cx="4355028" cy="523220"/>
          </a:xfrm>
          <a:prstGeom prst="rect">
            <a:avLst/>
          </a:prstGeom>
          <a:noFill/>
        </p:spPr>
        <p:txBody>
          <a:bodyPr wrap="none" rtlCol="0">
            <a:spAutoFit/>
          </a:bodyPr>
          <a:lstStyle/>
          <a:p>
            <a:r>
              <a:rPr lang="en-US" sz="2800" dirty="0" smtClean="0">
                <a:solidFill>
                  <a:schemeClr val="tx2"/>
                </a:solidFill>
              </a:rPr>
              <a:t>How to incentivize readers?</a:t>
            </a:r>
            <a:endParaRPr lang="en-US" sz="2800" dirty="0" smtClean="0">
              <a:solidFill>
                <a:schemeClr val="tx2"/>
              </a:solidFill>
            </a:endParaRPr>
          </a:p>
        </p:txBody>
      </p:sp>
      <p:sp>
        <p:nvSpPr>
          <p:cNvPr id="8" name="Tekstvak 7"/>
          <p:cNvSpPr txBox="1"/>
          <p:nvPr/>
        </p:nvSpPr>
        <p:spPr>
          <a:xfrm>
            <a:off x="552195" y="1380830"/>
            <a:ext cx="6646120" cy="2554545"/>
          </a:xfrm>
          <a:prstGeom prst="rect">
            <a:avLst/>
          </a:prstGeom>
          <a:noFill/>
        </p:spPr>
        <p:txBody>
          <a:bodyPr wrap="none" rtlCol="0">
            <a:spAutoFit/>
          </a:bodyPr>
          <a:lstStyle/>
          <a:p>
            <a:pPr marL="342900" indent="-342900">
              <a:buFontTx/>
              <a:buChar char="•"/>
            </a:pPr>
            <a:r>
              <a:rPr lang="en-GB" sz="2000" b="1" dirty="0" smtClean="0"/>
              <a:t>Expert points</a:t>
            </a:r>
          </a:p>
          <a:p>
            <a:pPr lvl="1"/>
            <a:r>
              <a:rPr lang="en-GB" sz="2000" dirty="0" smtClean="0"/>
              <a:t>	Allocating </a:t>
            </a:r>
            <a:r>
              <a:rPr lang="en-GB" sz="2000" u="sng" dirty="0" smtClean="0"/>
              <a:t>expert points</a:t>
            </a:r>
            <a:r>
              <a:rPr lang="en-GB" sz="2000" dirty="0" smtClean="0"/>
              <a:t> for (high) voted explanations</a:t>
            </a:r>
            <a:endParaRPr lang="en-GB" sz="2000" u="sng" dirty="0" smtClean="0"/>
          </a:p>
          <a:p>
            <a:pPr lvl="1"/>
            <a:endParaRPr lang="en-GB" sz="2000" dirty="0"/>
          </a:p>
          <a:p>
            <a:pPr marL="342900" indent="-342900">
              <a:buFontTx/>
              <a:buChar char="•"/>
            </a:pPr>
            <a:r>
              <a:rPr lang="en-GB" sz="2000" b="1" dirty="0" smtClean="0"/>
              <a:t>Pay-walled articles</a:t>
            </a:r>
          </a:p>
          <a:p>
            <a:pPr lvl="1"/>
            <a:r>
              <a:rPr lang="en-GB" sz="2000" dirty="0"/>
              <a:t>	</a:t>
            </a:r>
            <a:r>
              <a:rPr lang="en-GB" sz="2000" dirty="0" smtClean="0"/>
              <a:t>Granting </a:t>
            </a:r>
            <a:r>
              <a:rPr lang="en-GB" sz="2000" u="sng" dirty="0" smtClean="0"/>
              <a:t>free access </a:t>
            </a:r>
            <a:r>
              <a:rPr lang="en-GB" sz="2000" dirty="0" smtClean="0"/>
              <a:t>to pay-walled articles</a:t>
            </a:r>
          </a:p>
          <a:p>
            <a:pPr lvl="1"/>
            <a:endParaRPr lang="en-GB" sz="2000" dirty="0"/>
          </a:p>
          <a:p>
            <a:pPr marL="342900" indent="-342900">
              <a:buFontTx/>
              <a:buChar char="•"/>
            </a:pPr>
            <a:r>
              <a:rPr lang="en-GB" sz="2000" b="1" dirty="0" smtClean="0"/>
              <a:t>CrowdFlower</a:t>
            </a:r>
          </a:p>
          <a:p>
            <a:pPr lvl="1"/>
            <a:r>
              <a:rPr lang="en-GB" sz="2000" b="1" dirty="0"/>
              <a:t>	</a:t>
            </a:r>
            <a:r>
              <a:rPr lang="en-GB" sz="2000" dirty="0" smtClean="0"/>
              <a:t>Paying for explanations</a:t>
            </a:r>
            <a:endParaRPr lang="en-GB" sz="2000" b="1" dirty="0" smtClean="0"/>
          </a:p>
        </p:txBody>
      </p:sp>
    </p:spTree>
    <p:extLst>
      <p:ext uri="{BB962C8B-B14F-4D97-AF65-F5344CB8AC3E}">
        <p14:creationId xmlns:p14="http://schemas.microsoft.com/office/powerpoint/2010/main" val="11141472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964144" y="859309"/>
            <a:ext cx="3540374" cy="5851576"/>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hthoek 7"/>
          <p:cNvSpPr/>
          <p:nvPr/>
        </p:nvSpPr>
        <p:spPr>
          <a:xfrm>
            <a:off x="725503" y="859309"/>
            <a:ext cx="3540374" cy="5851576"/>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kstvak 8"/>
          <p:cNvSpPr txBox="1"/>
          <p:nvPr/>
        </p:nvSpPr>
        <p:spPr>
          <a:xfrm>
            <a:off x="869097" y="869474"/>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0" name="Tekstvak 9"/>
          <p:cNvSpPr txBox="1"/>
          <p:nvPr/>
        </p:nvSpPr>
        <p:spPr>
          <a:xfrm>
            <a:off x="5231045" y="85930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1" name="Tekstvak 10"/>
          <p:cNvSpPr txBox="1"/>
          <p:nvPr/>
        </p:nvSpPr>
        <p:spPr>
          <a:xfrm>
            <a:off x="1199690" y="3356453"/>
            <a:ext cx="2190812" cy="369332"/>
          </a:xfrm>
          <a:prstGeom prst="rect">
            <a:avLst/>
          </a:prstGeom>
          <a:noFill/>
        </p:spPr>
        <p:txBody>
          <a:bodyPr wrap="none" rtlCol="0">
            <a:spAutoFit/>
          </a:bodyPr>
          <a:lstStyle/>
          <a:p>
            <a:r>
              <a:rPr lang="en-US" b="1" dirty="0" smtClean="0"/>
              <a:t>Human Computation</a:t>
            </a:r>
            <a:endParaRPr lang="en-US" b="1" dirty="0"/>
          </a:p>
        </p:txBody>
      </p:sp>
      <p:pic>
        <p:nvPicPr>
          <p:cNvPr id="12" name="Afbeelding 11"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560640" y="2001996"/>
            <a:ext cx="1488738" cy="1246465"/>
          </a:xfrm>
          <a:prstGeom prst="rect">
            <a:avLst/>
          </a:prstGeom>
        </p:spPr>
      </p:pic>
      <p:sp>
        <p:nvSpPr>
          <p:cNvPr id="13" name="Tekstvak 12"/>
          <p:cNvSpPr txBox="1"/>
          <p:nvPr/>
        </p:nvSpPr>
        <p:spPr>
          <a:xfrm>
            <a:off x="5673014" y="3361350"/>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4" name="Afbeelding 13"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20" y="2059808"/>
            <a:ext cx="1244779" cy="1296645"/>
          </a:xfrm>
          <a:prstGeom prst="rect">
            <a:avLst/>
          </a:prstGeom>
        </p:spPr>
      </p:pic>
      <p:sp>
        <p:nvSpPr>
          <p:cNvPr id="16" name="Tekstvak 15"/>
          <p:cNvSpPr txBox="1"/>
          <p:nvPr/>
        </p:nvSpPr>
        <p:spPr>
          <a:xfrm>
            <a:off x="870518" y="3857100"/>
            <a:ext cx="3125300" cy="2585323"/>
          </a:xfrm>
          <a:prstGeom prst="rect">
            <a:avLst/>
          </a:prstGeom>
          <a:noFill/>
        </p:spPr>
        <p:txBody>
          <a:bodyPr wrap="square" rtlCol="0">
            <a:spAutoFit/>
          </a:bodyPr>
          <a:lstStyle/>
          <a:p>
            <a:pPr marL="285750" indent="-285750">
              <a:buFontTx/>
              <a:buChar char="•"/>
            </a:pPr>
            <a:r>
              <a:rPr lang="en-US" b="1" dirty="0" smtClean="0">
                <a:solidFill>
                  <a:srgbClr val="0000FF"/>
                </a:solidFill>
              </a:rPr>
              <a:t>Better </a:t>
            </a:r>
            <a:r>
              <a:rPr lang="en-US" dirty="0" smtClean="0">
                <a:solidFill>
                  <a:srgbClr val="0000FF"/>
                </a:solidFill>
              </a:rPr>
              <a:t>explanations</a:t>
            </a:r>
            <a:endParaRPr lang="en-US" b="1" dirty="0" smtClean="0">
              <a:solidFill>
                <a:srgbClr val="0000FF"/>
              </a:solidFill>
            </a:endParaRPr>
          </a:p>
          <a:p>
            <a:pPr marL="285750" indent="-285750">
              <a:buFontTx/>
              <a:buChar char="•"/>
            </a:pPr>
            <a:r>
              <a:rPr lang="en-US" b="1" dirty="0" smtClean="0">
                <a:solidFill>
                  <a:srgbClr val="0000FF"/>
                </a:solidFill>
              </a:rPr>
              <a:t>Supported </a:t>
            </a:r>
            <a:r>
              <a:rPr lang="en-US" dirty="0" smtClean="0">
                <a:solidFill>
                  <a:srgbClr val="0000FF"/>
                </a:solidFill>
              </a:rPr>
              <a:t>by relevant articles</a:t>
            </a:r>
          </a:p>
          <a:p>
            <a:pPr marL="285750" indent="-285750">
              <a:buFontTx/>
              <a:buChar char="•"/>
            </a:pPr>
            <a:r>
              <a:rPr lang="en-US" b="1" dirty="0" smtClean="0">
                <a:solidFill>
                  <a:srgbClr val="0000FF"/>
                </a:solidFill>
              </a:rPr>
              <a:t>Context </a:t>
            </a:r>
          </a:p>
          <a:p>
            <a:pPr marL="285750" indent="-285750">
              <a:buFontTx/>
              <a:buChar char="•"/>
            </a:pPr>
            <a:endParaRPr lang="en-US" b="1" dirty="0">
              <a:solidFill>
                <a:srgbClr val="0000FF"/>
              </a:solidFill>
            </a:endParaRPr>
          </a:p>
          <a:p>
            <a:pPr marL="285750" indent="-285750">
              <a:buFontTx/>
              <a:buChar char="•"/>
            </a:pPr>
            <a:r>
              <a:rPr lang="en-US" b="1" dirty="0" smtClean="0">
                <a:solidFill>
                  <a:srgbClr val="FF0000"/>
                </a:solidFill>
              </a:rPr>
              <a:t>Consistent </a:t>
            </a:r>
            <a:r>
              <a:rPr lang="en-US" dirty="0" smtClean="0">
                <a:solidFill>
                  <a:srgbClr val="FF0000"/>
                </a:solidFill>
              </a:rPr>
              <a:t>(bad intention)</a:t>
            </a:r>
            <a:endParaRPr lang="en-US" b="1" dirty="0" smtClean="0">
              <a:solidFill>
                <a:srgbClr val="FF0000"/>
              </a:solidFill>
            </a:endParaRPr>
          </a:p>
          <a:p>
            <a:pPr marL="285750" indent="-285750">
              <a:buFontTx/>
              <a:buChar char="•"/>
            </a:pPr>
            <a:r>
              <a:rPr lang="en-US" b="1" dirty="0" smtClean="0">
                <a:solidFill>
                  <a:srgbClr val="FF0000"/>
                </a:solidFill>
              </a:rPr>
              <a:t>Slower </a:t>
            </a:r>
            <a:r>
              <a:rPr lang="en-US" dirty="0" smtClean="0">
                <a:solidFill>
                  <a:srgbClr val="FF0000"/>
                </a:solidFill>
              </a:rPr>
              <a:t>response</a:t>
            </a:r>
          </a:p>
          <a:p>
            <a:pPr marL="285750" indent="-285750">
              <a:buFontTx/>
              <a:buChar char="•"/>
            </a:pPr>
            <a:r>
              <a:rPr lang="en-US" b="1" dirty="0" smtClean="0">
                <a:solidFill>
                  <a:srgbClr val="FF0000"/>
                </a:solidFill>
              </a:rPr>
              <a:t>Incentivizing </a:t>
            </a:r>
            <a:r>
              <a:rPr lang="en-US" dirty="0" smtClean="0">
                <a:solidFill>
                  <a:srgbClr val="FF0000"/>
                </a:solidFill>
              </a:rPr>
              <a:t>is difficult</a:t>
            </a:r>
            <a:endParaRPr lang="en-US" dirty="0">
              <a:solidFill>
                <a:srgbClr val="FF0000"/>
              </a:solidFill>
            </a:endParaRPr>
          </a:p>
          <a:p>
            <a:pPr marL="285750" indent="-285750">
              <a:buFontTx/>
              <a:buChar char="•"/>
            </a:pPr>
            <a:endParaRPr lang="en-US" b="1" dirty="0" smtClean="0">
              <a:solidFill>
                <a:srgbClr val="0000FF"/>
              </a:solidFill>
            </a:endParaRPr>
          </a:p>
        </p:txBody>
      </p:sp>
      <p:sp>
        <p:nvSpPr>
          <p:cNvPr id="17" name="Tekstvak 16"/>
          <p:cNvSpPr txBox="1"/>
          <p:nvPr/>
        </p:nvSpPr>
        <p:spPr>
          <a:xfrm>
            <a:off x="5182290" y="3857099"/>
            <a:ext cx="3125300" cy="2308324"/>
          </a:xfrm>
          <a:prstGeom prst="rect">
            <a:avLst/>
          </a:prstGeom>
          <a:noFill/>
        </p:spPr>
        <p:txBody>
          <a:bodyPr wrap="square" rtlCol="0">
            <a:spAutoFit/>
          </a:bodyPr>
          <a:lstStyle/>
          <a:p>
            <a:pPr marL="285750" indent="-285750">
              <a:buFontTx/>
              <a:buChar char="•"/>
            </a:pPr>
            <a:r>
              <a:rPr lang="en-US" b="1" dirty="0" smtClean="0">
                <a:solidFill>
                  <a:srgbClr val="008000"/>
                </a:solidFill>
              </a:rPr>
              <a:t>Instant </a:t>
            </a:r>
            <a:r>
              <a:rPr lang="en-US" dirty="0" smtClean="0">
                <a:solidFill>
                  <a:srgbClr val="008000"/>
                </a:solidFill>
              </a:rPr>
              <a:t>response</a:t>
            </a:r>
          </a:p>
          <a:p>
            <a:pPr marL="285750" indent="-285750">
              <a:buFontTx/>
              <a:buChar char="•"/>
            </a:pPr>
            <a:r>
              <a:rPr lang="en-US" b="1" dirty="0" smtClean="0">
                <a:solidFill>
                  <a:srgbClr val="008000"/>
                </a:solidFill>
              </a:rPr>
              <a:t>Consistent</a:t>
            </a:r>
            <a:endParaRPr lang="en-US" b="1" dirty="0">
              <a:solidFill>
                <a:srgbClr val="008000"/>
              </a:solidFill>
            </a:endParaRPr>
          </a:p>
          <a:p>
            <a:pPr marL="285750" indent="-285750">
              <a:buFontTx/>
              <a:buChar char="•"/>
            </a:pPr>
            <a:r>
              <a:rPr lang="en-US" b="1" dirty="0" smtClean="0">
                <a:solidFill>
                  <a:srgbClr val="008000"/>
                </a:solidFill>
              </a:rPr>
              <a:t>Based </a:t>
            </a:r>
            <a:r>
              <a:rPr lang="en-US" dirty="0" smtClean="0">
                <a:solidFill>
                  <a:srgbClr val="008000"/>
                </a:solidFill>
              </a:rPr>
              <a:t>on relevant articles</a:t>
            </a:r>
            <a:endParaRPr lang="en-US" b="1" dirty="0">
              <a:solidFill>
                <a:srgbClr val="008000"/>
              </a:solidFill>
            </a:endParaRPr>
          </a:p>
          <a:p>
            <a:pPr marL="285750" indent="-285750">
              <a:buFontTx/>
              <a:buChar char="•"/>
            </a:pPr>
            <a:endParaRPr lang="en-US" b="1" dirty="0" smtClean="0">
              <a:solidFill>
                <a:srgbClr val="008000"/>
              </a:solidFill>
            </a:endParaRPr>
          </a:p>
          <a:p>
            <a:pPr marL="285750" indent="-285750">
              <a:buFontTx/>
              <a:buChar char="•"/>
            </a:pPr>
            <a:endParaRPr lang="en-US" b="1" dirty="0" smtClean="0">
              <a:solidFill>
                <a:srgbClr val="008000"/>
              </a:solidFill>
            </a:endParaRPr>
          </a:p>
          <a:p>
            <a:pPr marL="285750" indent="-285750">
              <a:buFontTx/>
              <a:buChar char="•"/>
            </a:pPr>
            <a:r>
              <a:rPr lang="en-US" b="1" dirty="0" smtClean="0">
                <a:solidFill>
                  <a:srgbClr val="FF0000"/>
                </a:solidFill>
              </a:rPr>
              <a:t>Context</a:t>
            </a:r>
          </a:p>
          <a:p>
            <a:pPr marL="285750" indent="-285750">
              <a:buFontTx/>
              <a:buChar char="•"/>
            </a:pPr>
            <a:r>
              <a:rPr lang="en-US" b="1" dirty="0" smtClean="0">
                <a:solidFill>
                  <a:srgbClr val="FF0000"/>
                </a:solidFill>
              </a:rPr>
              <a:t>‘</a:t>
            </a:r>
            <a:r>
              <a:rPr lang="en-US" b="1" dirty="0" smtClean="0">
                <a:solidFill>
                  <a:srgbClr val="FF0000"/>
                </a:solidFill>
              </a:rPr>
              <a:t>Computer-</a:t>
            </a:r>
            <a:r>
              <a:rPr lang="en-US" b="1" dirty="0" err="1" smtClean="0">
                <a:solidFill>
                  <a:srgbClr val="FF0000"/>
                </a:solidFill>
              </a:rPr>
              <a:t>ish</a:t>
            </a:r>
            <a:r>
              <a:rPr lang="en-US" b="1" dirty="0" smtClean="0">
                <a:solidFill>
                  <a:srgbClr val="FF0000"/>
                </a:solidFill>
              </a:rPr>
              <a:t>’ </a:t>
            </a:r>
            <a:r>
              <a:rPr lang="en-US" dirty="0" smtClean="0">
                <a:solidFill>
                  <a:srgbClr val="FF0000"/>
                </a:solidFill>
              </a:rPr>
              <a:t>explanations</a:t>
            </a:r>
            <a:endParaRPr lang="en-US" b="1" dirty="0" smtClean="0">
              <a:solidFill>
                <a:srgbClr val="FF0000"/>
              </a:solidFill>
            </a:endParaRPr>
          </a:p>
          <a:p>
            <a:pPr marL="285750" indent="-285750">
              <a:buFontTx/>
              <a:buChar char="•"/>
            </a:pPr>
            <a:endParaRPr lang="en-US" b="1" dirty="0" smtClean="0">
              <a:solidFill>
                <a:srgbClr val="FF0000"/>
              </a:solidFill>
            </a:endParaRPr>
          </a:p>
        </p:txBody>
      </p:sp>
      <p:sp>
        <p:nvSpPr>
          <p:cNvPr id="18" name="Tekstvak 17"/>
          <p:cNvSpPr txBox="1"/>
          <p:nvPr/>
        </p:nvSpPr>
        <p:spPr>
          <a:xfrm>
            <a:off x="4316260" y="3248461"/>
            <a:ext cx="647884" cy="523220"/>
          </a:xfrm>
          <a:prstGeom prst="rect">
            <a:avLst/>
          </a:prstGeom>
          <a:noFill/>
        </p:spPr>
        <p:txBody>
          <a:bodyPr wrap="none" rtlCol="0">
            <a:spAutoFit/>
          </a:bodyPr>
          <a:lstStyle/>
          <a:p>
            <a:r>
              <a:rPr lang="en-US" sz="2800" b="1" dirty="0" smtClean="0"/>
              <a:t>V S</a:t>
            </a:r>
            <a:endParaRPr lang="en-US" sz="2800" b="1" dirty="0"/>
          </a:p>
        </p:txBody>
      </p:sp>
      <p:sp>
        <p:nvSpPr>
          <p:cNvPr id="20" name="Tekstvak 19"/>
          <p:cNvSpPr txBox="1"/>
          <p:nvPr/>
        </p:nvSpPr>
        <p:spPr>
          <a:xfrm>
            <a:off x="300208" y="254242"/>
            <a:ext cx="1656899" cy="523220"/>
          </a:xfrm>
          <a:prstGeom prst="rect">
            <a:avLst/>
          </a:prstGeom>
          <a:noFill/>
        </p:spPr>
        <p:txBody>
          <a:bodyPr wrap="none" rtlCol="0">
            <a:spAutoFit/>
          </a:bodyPr>
          <a:lstStyle/>
          <a:p>
            <a:r>
              <a:rPr lang="en-US" sz="2800" dirty="0" smtClean="0">
                <a:solidFill>
                  <a:schemeClr val="tx2"/>
                </a:solidFill>
              </a:rPr>
              <a:t>Reflection</a:t>
            </a:r>
            <a:endParaRPr lang="en-US" sz="2800" dirty="0">
              <a:solidFill>
                <a:schemeClr val="tx2"/>
              </a:solidFill>
            </a:endParaRPr>
          </a:p>
        </p:txBody>
      </p:sp>
    </p:spTree>
    <p:extLst>
      <p:ext uri="{BB962C8B-B14F-4D97-AF65-F5344CB8AC3E}">
        <p14:creationId xmlns:p14="http://schemas.microsoft.com/office/powerpoint/2010/main" val="20179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ppt_y</p:attrName>
                                        </p:attrNameLst>
                                      </p:cBhvr>
                                      <p:tavLst>
                                        <p:tav tm="0">
                                          <p:val>
                                            <p:strVal val="#ppt_y+#ppt_h*1.125000"/>
                                          </p:val>
                                        </p:tav>
                                        <p:tav tm="100000">
                                          <p:val>
                                            <p:strVal val="#ppt_y"/>
                                          </p:val>
                                        </p:tav>
                                      </p:tavLst>
                                    </p:anim>
                                    <p:animEffect transition="in" filter="wipe(up)">
                                      <p:cBhvr>
                                        <p:cTn id="48" dur="500"/>
                                        <p:tgtEl>
                                          <p:spTgt spid="17"/>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ppt_y</p:attrName>
                                        </p:attrNameLst>
                                      </p:cBhvr>
                                      <p:tavLst>
                                        <p:tav tm="0">
                                          <p:val>
                                            <p:strVal val="#ppt_y+#ppt_h*1.125000"/>
                                          </p:val>
                                        </p:tav>
                                        <p:tav tm="100000">
                                          <p:val>
                                            <p:strVal val="#ppt_y"/>
                                          </p:val>
                                        </p:tav>
                                      </p:tavLst>
                                    </p:anim>
                                    <p:animEffect transition="in" filter="wipe(up)">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3" grpId="0"/>
      <p:bldP spid="16" grpId="0"/>
      <p:bldP spid="17" grpId="0"/>
      <p:bldP spid="1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 </a:t>
            </a:r>
            <a:r>
              <a:rPr lang="en-US" sz="2800" dirty="0">
                <a:solidFill>
                  <a:schemeClr val="tx2"/>
                </a:solidFill>
              </a:rPr>
              <a:t>D</a:t>
            </a:r>
            <a:r>
              <a:rPr lang="en-US" sz="2800" dirty="0" smtClean="0">
                <a:solidFill>
                  <a:schemeClr val="tx2"/>
                </a:solidFill>
              </a:rPr>
              <a:t>ifference with initial requirements</a:t>
            </a:r>
            <a:endParaRPr lang="en-US" sz="2800" dirty="0">
              <a:solidFill>
                <a:schemeClr val="tx2"/>
              </a:solidFill>
            </a:endParaRPr>
          </a:p>
        </p:txBody>
      </p:sp>
      <p:sp>
        <p:nvSpPr>
          <p:cNvPr id="2" name="Tekstvak 1"/>
          <p:cNvSpPr txBox="1"/>
          <p:nvPr/>
        </p:nvSpPr>
        <p:spPr>
          <a:xfrm>
            <a:off x="642185" y="1983381"/>
            <a:ext cx="7806115" cy="4247317"/>
          </a:xfrm>
          <a:prstGeom prst="rect">
            <a:avLst/>
          </a:prstGeom>
          <a:noFill/>
        </p:spPr>
        <p:txBody>
          <a:bodyPr wrap="square" rtlCol="0">
            <a:spAutoFit/>
          </a:bodyPr>
          <a:lstStyle/>
          <a:p>
            <a:r>
              <a:rPr lang="en-US" b="1" dirty="0" smtClean="0"/>
              <a:t>Simplified IR</a:t>
            </a:r>
          </a:p>
          <a:p>
            <a:r>
              <a:rPr lang="en-US" dirty="0" smtClean="0"/>
              <a:t>				</a:t>
            </a:r>
            <a:r>
              <a:rPr lang="en-US" dirty="0" smtClean="0">
                <a:solidFill>
                  <a:srgbClr val="0000FF"/>
                </a:solidFill>
              </a:rPr>
              <a:t>Complete ‘explanation’ </a:t>
            </a:r>
            <a:r>
              <a:rPr lang="en-US" dirty="0" smtClean="0">
                <a:sym typeface="Wingdings"/>
              </a:rPr>
              <a:t> </a:t>
            </a:r>
            <a:r>
              <a:rPr lang="en-US" dirty="0" smtClean="0">
                <a:solidFill>
                  <a:srgbClr val="008000"/>
                </a:solidFill>
                <a:sym typeface="Wingdings"/>
              </a:rPr>
              <a:t>Sentences from relevant articles</a:t>
            </a:r>
            <a:endParaRPr lang="en-US" dirty="0" smtClean="0">
              <a:solidFill>
                <a:srgbClr val="008000"/>
              </a:solidFill>
            </a:endParaRPr>
          </a:p>
          <a:p>
            <a:endParaRPr lang="en-US" dirty="0" smtClean="0">
              <a:solidFill>
                <a:srgbClr val="008000"/>
              </a:solidFill>
            </a:endParaRPr>
          </a:p>
          <a:p>
            <a:r>
              <a:rPr lang="en-US" b="1" dirty="0" smtClean="0"/>
              <a:t>Measuring success</a:t>
            </a:r>
          </a:p>
          <a:p>
            <a:r>
              <a:rPr lang="en-US" dirty="0" smtClean="0"/>
              <a:t>				</a:t>
            </a:r>
            <a:r>
              <a:rPr lang="en-US" dirty="0" smtClean="0">
                <a:solidFill>
                  <a:srgbClr val="0000FF"/>
                </a:solidFill>
              </a:rPr>
              <a:t>Usage statistics</a:t>
            </a:r>
            <a:r>
              <a:rPr lang="en-US" dirty="0" smtClean="0"/>
              <a:t>	       </a:t>
            </a:r>
            <a:r>
              <a:rPr lang="en-US" dirty="0" smtClean="0">
                <a:sym typeface="Wingdings"/>
              </a:rPr>
              <a:t> </a:t>
            </a:r>
            <a:r>
              <a:rPr lang="en-US" dirty="0" smtClean="0">
                <a:solidFill>
                  <a:srgbClr val="008000"/>
                </a:solidFill>
                <a:sym typeface="Wingdings"/>
              </a:rPr>
              <a:t>Testing software functionality</a:t>
            </a:r>
            <a:endParaRPr lang="en-US" dirty="0">
              <a:solidFill>
                <a:srgbClr val="008000"/>
              </a:solidFill>
              <a:sym typeface="Wingdings"/>
            </a:endParaRPr>
          </a:p>
          <a:p>
            <a:endParaRPr lang="en-US" dirty="0" smtClean="0"/>
          </a:p>
          <a:p>
            <a:r>
              <a:rPr lang="en-US" b="1" dirty="0" smtClean="0"/>
              <a:t>Integration</a:t>
            </a:r>
          </a:p>
          <a:p>
            <a:r>
              <a:rPr lang="en-US" dirty="0"/>
              <a:t>	</a:t>
            </a:r>
            <a:r>
              <a:rPr lang="en-US" dirty="0" smtClean="0"/>
              <a:t>			</a:t>
            </a:r>
            <a:r>
              <a:rPr lang="en-US" dirty="0" smtClean="0">
                <a:solidFill>
                  <a:srgbClr val="0000FF"/>
                </a:solidFill>
              </a:rPr>
              <a:t>CrowdFlower</a:t>
            </a:r>
            <a:r>
              <a:rPr lang="en-US" dirty="0" smtClean="0"/>
              <a:t>		       </a:t>
            </a:r>
            <a:r>
              <a:rPr lang="en-US" dirty="0" smtClean="0">
                <a:sym typeface="Wingdings"/>
              </a:rPr>
              <a:t>	</a:t>
            </a:r>
            <a:r>
              <a:rPr lang="en-US" dirty="0" smtClean="0">
                <a:solidFill>
                  <a:srgbClr val="008000"/>
                </a:solidFill>
                <a:sym typeface="Wingdings"/>
              </a:rPr>
              <a:t>Independent browser extension</a:t>
            </a:r>
            <a:endParaRPr lang="en-US" dirty="0" smtClean="0">
              <a:solidFill>
                <a:srgbClr val="008000"/>
              </a:solidFill>
            </a:endParaRPr>
          </a:p>
          <a:p>
            <a:endParaRPr lang="en-US" dirty="0" smtClean="0"/>
          </a:p>
          <a:p>
            <a:r>
              <a:rPr lang="en-US" b="1" dirty="0" smtClean="0"/>
              <a:t>Expert incentivizing</a:t>
            </a:r>
          </a:p>
          <a:p>
            <a:r>
              <a:rPr lang="en-US" b="1" dirty="0"/>
              <a:t>	</a:t>
            </a:r>
            <a:r>
              <a:rPr lang="en-US" b="1" dirty="0" smtClean="0"/>
              <a:t>		</a:t>
            </a:r>
            <a:r>
              <a:rPr lang="en-US" dirty="0" smtClean="0"/>
              <a:t>	</a:t>
            </a:r>
            <a:r>
              <a:rPr lang="en-US" dirty="0" smtClean="0">
                <a:solidFill>
                  <a:srgbClr val="0000FF"/>
                </a:solidFill>
              </a:rPr>
              <a:t>Reward expert points   </a:t>
            </a:r>
            <a:r>
              <a:rPr lang="en-US" dirty="0" smtClean="0">
                <a:sym typeface="Wingdings"/>
              </a:rPr>
              <a:t> </a:t>
            </a:r>
            <a:r>
              <a:rPr lang="en-US" dirty="0" smtClean="0">
                <a:solidFill>
                  <a:srgbClr val="008000"/>
                </a:solidFill>
                <a:sym typeface="Wingdings"/>
              </a:rPr>
              <a:t>No expert incentivizing</a:t>
            </a:r>
          </a:p>
          <a:p>
            <a:endParaRPr lang="en-US" b="1" dirty="0">
              <a:solidFill>
                <a:srgbClr val="008000"/>
              </a:solidFill>
              <a:sym typeface="Wingdings"/>
            </a:endParaRPr>
          </a:p>
          <a:p>
            <a:endParaRPr lang="en-US" dirty="0"/>
          </a:p>
          <a:p>
            <a:endParaRPr lang="en-US" dirty="0" smtClean="0"/>
          </a:p>
          <a:p>
            <a:pPr marL="285750" indent="-285750">
              <a:buFontTx/>
              <a:buChar char="•"/>
            </a:pPr>
            <a:endParaRPr lang="en-US" dirty="0"/>
          </a:p>
        </p:txBody>
      </p:sp>
      <p:sp>
        <p:nvSpPr>
          <p:cNvPr id="16" name="Tekstvak 15"/>
          <p:cNvSpPr txBox="1"/>
          <p:nvPr/>
        </p:nvSpPr>
        <p:spPr>
          <a:xfrm>
            <a:off x="2440303" y="1569582"/>
            <a:ext cx="5851017" cy="400110"/>
          </a:xfrm>
          <a:prstGeom prst="rect">
            <a:avLst/>
          </a:prstGeom>
          <a:noFill/>
        </p:spPr>
        <p:txBody>
          <a:bodyPr wrap="square" rtlCol="0">
            <a:spAutoFit/>
          </a:bodyPr>
          <a:lstStyle/>
          <a:p>
            <a:r>
              <a:rPr lang="en-US" sz="2000" b="1" dirty="0" smtClean="0">
                <a:solidFill>
                  <a:srgbClr val="3366FF"/>
                </a:solidFill>
              </a:rPr>
              <a:t>Initial state</a:t>
            </a:r>
            <a:r>
              <a:rPr lang="en-US" sz="2000" b="1" dirty="0" smtClean="0"/>
              <a:t>		       </a:t>
            </a:r>
            <a:r>
              <a:rPr lang="en-US" sz="2000" b="1" dirty="0" smtClean="0">
                <a:sym typeface="Wingdings"/>
              </a:rPr>
              <a:t>	 </a:t>
            </a:r>
            <a:r>
              <a:rPr lang="en-US" sz="2000" b="1" dirty="0" smtClean="0">
                <a:solidFill>
                  <a:srgbClr val="008000"/>
                </a:solidFill>
                <a:sym typeface="Wingdings"/>
              </a:rPr>
              <a:t>Current state</a:t>
            </a:r>
            <a:endParaRPr lang="en-US" sz="2000" b="1" dirty="0">
              <a:solidFill>
                <a:srgbClr val="008000"/>
              </a:solidFill>
            </a:endParaRPr>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740306"/>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t>
            </a:r>
            <a:r>
              <a:rPr lang="en-US" sz="2400" dirty="0" smtClean="0"/>
              <a:t>articles</a:t>
            </a:r>
          </a:p>
          <a:p>
            <a:pPr marL="800100" lvl="1" indent="-342900">
              <a:buFontTx/>
              <a:buChar char="•"/>
            </a:pPr>
            <a:r>
              <a:rPr lang="en-US" sz="2400" dirty="0" smtClean="0"/>
              <a:t>More measurements?</a:t>
            </a:r>
            <a:endParaRPr lang="en-US" sz="2400" dirty="0" smtClean="0"/>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2332</TotalTime>
  <Words>935</Words>
  <Application>Microsoft Macintosh PowerPoint</Application>
  <PresentationFormat>Diavoorstelling (4:3)</PresentationFormat>
  <Paragraphs>296</Paragraphs>
  <Slides>37</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37</vt:i4>
      </vt:variant>
    </vt:vector>
  </HeadingPairs>
  <TitlesOfParts>
    <vt:vector size="39" baseType="lpstr">
      <vt:lpstr>Office-thema</vt:lpstr>
      <vt:lpstr>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105</cp:revision>
  <dcterms:created xsi:type="dcterms:W3CDTF">2015-04-01T09:21:28Z</dcterms:created>
  <dcterms:modified xsi:type="dcterms:W3CDTF">2015-04-06T18:52:20Z</dcterms:modified>
</cp:coreProperties>
</file>